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346" r:id="rId4"/>
    <p:sldId id="355" r:id="rId5"/>
    <p:sldId id="359" r:id="rId6"/>
    <p:sldId id="369" r:id="rId7"/>
    <p:sldId id="351" r:id="rId8"/>
    <p:sldId id="365" r:id="rId9"/>
    <p:sldId id="366" r:id="rId10"/>
    <p:sldId id="370" r:id="rId11"/>
    <p:sldId id="347" r:id="rId12"/>
    <p:sldId id="348" r:id="rId13"/>
    <p:sldId id="371" r:id="rId14"/>
    <p:sldId id="361" r:id="rId15"/>
    <p:sldId id="360" r:id="rId16"/>
    <p:sldId id="362" r:id="rId17"/>
    <p:sldId id="363" r:id="rId18"/>
    <p:sldId id="368" r:id="rId19"/>
    <p:sldId id="367" r:id="rId20"/>
    <p:sldId id="352" r:id="rId21"/>
    <p:sldId id="353" r:id="rId22"/>
    <p:sldId id="345" r:id="rId23"/>
    <p:sldId id="349" r:id="rId24"/>
    <p:sldId id="356" r:id="rId25"/>
    <p:sldId id="358" r:id="rId26"/>
    <p:sldId id="354" r:id="rId27"/>
    <p:sldId id="350" r:id="rId28"/>
    <p:sldId id="342" r:id="rId29"/>
    <p:sldId id="341" r:id="rId30"/>
    <p:sldId id="357" r:id="rId31"/>
    <p:sldId id="364" r:id="rId32"/>
    <p:sldId id="37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CA"/>
    <a:srgbClr val="00D7FF"/>
    <a:srgbClr val="1CFF00"/>
    <a:srgbClr val="EB755D"/>
    <a:srgbClr val="333333"/>
    <a:srgbClr val="FDF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4" autoAdjust="0"/>
    <p:restoredTop sz="86380" autoAdjust="0"/>
  </p:normalViewPr>
  <p:slideViewPr>
    <p:cSldViewPr snapToGrid="0" snapToObjects="1">
      <p:cViewPr varScale="1">
        <p:scale>
          <a:sx n="89" d="100"/>
          <a:sy n="89" d="100"/>
        </p:scale>
        <p:origin x="-10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47771-BE1A-0F41-A2AB-502D986D5C71}" type="datetimeFigureOut">
              <a:rPr lang="en-US" smtClean="0"/>
              <a:t>8/26/15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281F-2346-EF47-A74C-E30C5D43A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3CDE4-3FA1-6A4B-862D-E61F193A4941}" type="datetimeFigureOut">
              <a:rPr lang="en-US" smtClean="0"/>
              <a:t>8/26/15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85131-72B0-344C-846D-7A83BD8C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863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32386"/>
            <a:ext cx="7772400" cy="161534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66261"/>
            <a:ext cx="6400800" cy="66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 marL="457200" indent="0">
              <a:buNone/>
              <a:defRPr sz="1800">
                <a:latin typeface="Andale Mono"/>
                <a:cs typeface="Andale Mono"/>
              </a:defRPr>
            </a:lvl2pPr>
            <a:lvl3pPr>
              <a:defRPr sz="1800">
                <a:latin typeface="Andale Mono"/>
                <a:cs typeface="Andale Mono"/>
              </a:defRPr>
            </a:lvl3pPr>
            <a:lvl4pPr>
              <a:defRPr sz="1800">
                <a:latin typeface="Andale Mono"/>
                <a:cs typeface="Andale Mono"/>
              </a:defRPr>
            </a:lvl4pPr>
            <a:lvl5pPr>
              <a:defRPr sz="1800">
                <a:latin typeface="Andale Mono"/>
                <a:cs typeface="Andale Mon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4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d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65377"/>
            <a:ext cx="4038600" cy="41581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ndale Mono"/>
                <a:cs typeface="Andale Mono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0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39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62667"/>
            <a:ext cx="8229600" cy="387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2064" y="6327648"/>
            <a:ext cx="82295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Nested Data Structures: Arrays and Hashes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0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4" r:id="rId4"/>
    <p:sldLayoutId id="2147483666" r:id="rId5"/>
    <p:sldLayoutId id="214748366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DXsEzOHb2M&amp;feature=youtu.be" TargetMode="External"/><Relationship Id="rId3" Type="http://schemas.openxmlformats.org/officeDocument/2006/relationships/hyperlink" Target="http://blog.makersquare.com/2013/12/27/using-pry-as-a-debugger-and-irb-replacement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12266"/>
            <a:ext cx="6400800" cy="9474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why, where &amp;&amp; WTF </a:t>
            </a:r>
          </a:p>
          <a:p>
            <a:r>
              <a:rPr lang="en-US" dirty="0" smtClean="0"/>
              <a:t>behind your error messages…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0410" y="6324603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</a:rPr>
              <a:t>Phase </a:t>
            </a:r>
            <a:r>
              <a:rPr lang="en-US" dirty="0" smtClean="0">
                <a:solidFill>
                  <a:schemeClr val="accent3"/>
                </a:solidFill>
              </a:rPr>
              <a:t>1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" name="Picture 3" descr="DBC-logo-OnB-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463" y="0"/>
            <a:ext cx="11944485" cy="3981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386" y="6324603"/>
            <a:ext cx="23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Hunter T.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86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19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47480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3953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41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9237" y="1875939"/>
            <a:ext cx="523813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First rule of debugging:</a:t>
            </a:r>
          </a:p>
          <a:p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Read the error message!</a:t>
            </a:r>
          </a:p>
          <a:p>
            <a:endParaRPr lang="en-US" sz="3200" dirty="0" smtClean="0"/>
          </a:p>
          <a:p>
            <a:r>
              <a:rPr lang="en-US" sz="3200" dirty="0"/>
              <a:t>The </a:t>
            </a:r>
            <a:r>
              <a:rPr lang="en-US" sz="3200" dirty="0" smtClean="0"/>
              <a:t>Second </a:t>
            </a:r>
            <a:r>
              <a:rPr lang="en-US" sz="3200" dirty="0"/>
              <a:t>rule of debugging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Read the error message!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09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are your friends!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8953" y="1563164"/>
            <a:ext cx="71782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Don</a:t>
            </a:r>
            <a:r>
              <a:rPr lang="fr-FR" sz="3200" dirty="0" smtClean="0"/>
              <a:t>’</a:t>
            </a:r>
            <a:r>
              <a:rPr lang="en-US" sz="3200" dirty="0" smtClean="0"/>
              <a:t>t freak when you see an </a:t>
            </a:r>
            <a:r>
              <a:rPr lang="en-US" sz="3200" dirty="0" smtClean="0"/>
              <a:t>error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Analyze </a:t>
            </a:r>
            <a:r>
              <a:rPr lang="en-US" sz="3200" dirty="0" smtClean="0"/>
              <a:t>the error: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are the </a:t>
            </a:r>
            <a:r>
              <a:rPr lang="en-US" sz="3200" dirty="0" smtClean="0"/>
              <a:t>line number(s</a:t>
            </a:r>
            <a:r>
              <a:rPr lang="en-US" sz="3200" dirty="0" smtClean="0"/>
              <a:t>)?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</a:t>
            </a:r>
            <a:r>
              <a:rPr lang="en-US" sz="3200" dirty="0" smtClean="0"/>
              <a:t>type </a:t>
            </a:r>
            <a:r>
              <a:rPr lang="en-US" sz="3200" dirty="0" smtClean="0"/>
              <a:t>of error is it?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What specific message did you get?</a:t>
            </a: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225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Workflow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0383" y="1908025"/>
            <a:ext cx="82295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Read </a:t>
            </a:r>
            <a:r>
              <a:rPr lang="en-US" sz="3200" dirty="0" smtClean="0"/>
              <a:t>your error </a:t>
            </a:r>
            <a:r>
              <a:rPr lang="en-US" sz="3200" dirty="0"/>
              <a:t>messages</a:t>
            </a:r>
            <a:r>
              <a:rPr lang="en-US" sz="3200" dirty="0" smtClean="0"/>
              <a:t>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SPECIFICS: type</a:t>
            </a:r>
            <a:r>
              <a:rPr lang="en-US" sz="3200" dirty="0" smtClean="0"/>
              <a:t>, line #, error </a:t>
            </a:r>
            <a:r>
              <a:rPr lang="en-US" sz="3200" dirty="0" err="1" smtClean="0"/>
              <a:t>msg</a:t>
            </a:r>
            <a:r>
              <a:rPr lang="en-US" sz="3200" dirty="0" smtClean="0"/>
              <a:t> &amp; filename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what your expected behavior is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/>
              <a:t>Shitcan</a:t>
            </a:r>
            <a:r>
              <a:rPr lang="en-US" sz="3200" dirty="0"/>
              <a:t> your assumptions</a:t>
            </a:r>
            <a:r>
              <a:rPr lang="en-US" sz="3200" dirty="0" smtClean="0"/>
              <a:t>.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and understand </a:t>
            </a:r>
            <a:r>
              <a:rPr lang="en-US" sz="3200" dirty="0"/>
              <a:t>the input(s).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Verify </a:t>
            </a:r>
            <a:r>
              <a:rPr lang="en-US" sz="3200" dirty="0"/>
              <a:t>the </a:t>
            </a:r>
            <a:r>
              <a:rPr lang="en-US" sz="3200" dirty="0" smtClean="0"/>
              <a:t>program / variable </a:t>
            </a:r>
            <a:r>
              <a:rPr lang="en-US" sz="3200" dirty="0"/>
              <a:t>state.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Make </a:t>
            </a:r>
            <a:r>
              <a:rPr lang="en-US" sz="3200" dirty="0" smtClean="0"/>
              <a:t>small incremental </a:t>
            </a:r>
            <a:r>
              <a:rPr lang="en-US" sz="3200" dirty="0"/>
              <a:t>changes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2611" y="2533358"/>
            <a:ext cx="5154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Debug “inline”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the REPL (</a:t>
            </a:r>
            <a:r>
              <a:rPr lang="en-US" sz="3200" dirty="0" err="1" smtClean="0"/>
              <a:t>irb</a:t>
            </a:r>
            <a:r>
              <a:rPr lang="en-US" sz="3200" dirty="0" smtClean="0"/>
              <a:t> || pry)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Guess &amp;&amp; Check</a:t>
            </a:r>
          </a:p>
        </p:txBody>
      </p:sp>
    </p:spTree>
    <p:extLst>
      <p:ext uri="{BB962C8B-B14F-4D97-AF65-F5344CB8AC3E}">
        <p14:creationId xmlns:p14="http://schemas.microsoft.com/office/powerpoint/2010/main" val="321438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p statements to quickly show variable’s value</a:t>
            </a:r>
            <a:br>
              <a:rPr lang="en-US" sz="3000" dirty="0" smtClean="0"/>
            </a:br>
            <a:r>
              <a:rPr lang="en-US" sz="3000" dirty="0" smtClean="0"/>
              <a:t>p @</a:t>
            </a:r>
            <a:r>
              <a:rPr lang="en-US" sz="3000" dirty="0" err="1" smtClean="0"/>
              <a:t>some_variable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Quickly determine if you are reaching a method 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/>
              <a:t>def</a:t>
            </a:r>
            <a:r>
              <a:rPr lang="en-US" sz="3000" dirty="0" smtClean="0"/>
              <a:t>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p “HIT: </a:t>
            </a:r>
            <a:r>
              <a:rPr lang="en-US" sz="3000" dirty="0" err="1" smtClean="0"/>
              <a:t>some_method</a:t>
            </a:r>
            <a:r>
              <a:rPr lang="en-US" sz="3000" dirty="0" smtClean="0"/>
              <a:t>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408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671589"/>
            <a:ext cx="841260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Terrific way to determine </a:t>
            </a:r>
            <a:r>
              <a:rPr lang="en-US" sz="3000" dirty="0"/>
              <a:t>flow </a:t>
            </a:r>
            <a:r>
              <a:rPr lang="en-US" sz="3000" dirty="0" smtClean="0"/>
              <a:t>control around conditional statements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if </a:t>
            </a:r>
            <a:r>
              <a:rPr lang="en-US" sz="3000" dirty="0" err="1" smtClean="0"/>
              <a:t>num</a:t>
            </a:r>
            <a:r>
              <a:rPr lang="en-US" sz="3000" dirty="0" smtClean="0"/>
              <a:t> = 1</a:t>
            </a:r>
            <a:br>
              <a:rPr lang="en-US" sz="3000" dirty="0" smtClean="0"/>
            </a:br>
            <a:r>
              <a:rPr lang="en-US" sz="3000" dirty="0" smtClean="0"/>
              <a:t>  p “inside if”</a:t>
            </a:r>
            <a:br>
              <a:rPr lang="en-US" sz="3000" dirty="0" smtClean="0"/>
            </a:br>
            <a:r>
              <a:rPr lang="en-US" sz="3000" dirty="0" smtClean="0"/>
              <a:t>else</a:t>
            </a:r>
            <a:br>
              <a:rPr lang="en-US" sz="3000" dirty="0" smtClean="0"/>
            </a:br>
            <a:r>
              <a:rPr lang="en-US" sz="3000" dirty="0" smtClean="0"/>
              <a:t>  p “inside else”</a:t>
            </a:r>
            <a:br>
              <a:rPr lang="en-US" sz="3000" dirty="0" smtClean="0"/>
            </a:br>
            <a:r>
              <a:rPr lang="en-US" sz="3000" dirty="0" smtClean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15811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“inline”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194" y="1256741"/>
            <a:ext cx="841260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Use “signaling code” to easily flag your spot in conjunction with a variable check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p “~” * 80</a:t>
            </a:r>
          </a:p>
          <a:p>
            <a:r>
              <a:rPr lang="en-US" sz="3000" dirty="0" smtClean="0"/>
              <a:t>	p “</a:t>
            </a:r>
            <a:r>
              <a:rPr lang="en-US" sz="3000" dirty="0" err="1" smtClean="0"/>
              <a:t>var</a:t>
            </a:r>
            <a:r>
              <a:rPr lang="en-US" sz="3000" dirty="0" smtClean="0"/>
              <a:t>: #{</a:t>
            </a:r>
            <a:r>
              <a:rPr lang="en-US" sz="3000" dirty="0" err="1" smtClean="0"/>
              <a:t>var</a:t>
            </a:r>
            <a:r>
              <a:rPr lang="en-US" sz="3000" dirty="0" smtClean="0"/>
              <a:t>}”</a:t>
            </a:r>
          </a:p>
          <a:p>
            <a:r>
              <a:rPr lang="en-US" sz="3000" dirty="0" smtClean="0"/>
              <a:t>	p “~” * 80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This is very useful in larger applications or when p-</a:t>
            </a:r>
            <a:r>
              <a:rPr lang="en-US" sz="3000" dirty="0" err="1" smtClean="0"/>
              <a:t>ing</a:t>
            </a:r>
            <a:r>
              <a:rPr lang="en-US" sz="3000" dirty="0" smtClean="0"/>
              <a:t> to a busy server console.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258941" y="3144878"/>
            <a:ext cx="18245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Tip: Use different </a:t>
            </a:r>
            <a:br>
              <a:rPr lang="en-US" dirty="0" smtClean="0"/>
            </a:br>
            <a:r>
              <a:rPr lang="en-US" dirty="0" smtClean="0"/>
              <a:t>signal characters</a:t>
            </a:r>
            <a:br>
              <a:rPr lang="en-US" dirty="0" smtClean="0"/>
            </a:br>
            <a:r>
              <a:rPr lang="en-US" dirty="0" smtClean="0"/>
              <a:t>when looking at </a:t>
            </a:r>
            <a:br>
              <a:rPr lang="en-US" dirty="0" smtClean="0"/>
            </a:br>
            <a:r>
              <a:rPr lang="en-US" dirty="0" smtClean="0"/>
              <a:t>multiple points in</a:t>
            </a:r>
            <a:br>
              <a:rPr lang="en-US" dirty="0" smtClean="0"/>
            </a:br>
            <a:r>
              <a:rPr lang="en-US" dirty="0" smtClean="0"/>
              <a:t>your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7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Reading Error messages</a:t>
            </a:r>
          </a:p>
          <a:p>
            <a:r>
              <a:rPr lang="en-US" dirty="0" smtClean="0"/>
              <a:t>Different Debugging Strategies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Cleanup some code (maybe)</a:t>
            </a:r>
          </a:p>
          <a:p>
            <a:r>
              <a:rPr lang="en-US" dirty="0" smtClean="0"/>
              <a:t>Ten most common errors with examples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38" y="1685466"/>
            <a:ext cx="4736019" cy="47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wesome_print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9356" y="1962520"/>
            <a:ext cx="47013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</a:t>
            </a:r>
            <a:r>
              <a:rPr lang="en-US" sz="3200" dirty="0" err="1" smtClean="0"/>
              <a:t>awesome_print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/>
              <a:t>r</a:t>
            </a:r>
            <a:r>
              <a:rPr lang="en-US" sz="3200" dirty="0" smtClean="0"/>
              <a:t>equire ‘</a:t>
            </a:r>
            <a:r>
              <a:rPr lang="en-US" sz="3200" dirty="0" err="1" smtClean="0"/>
              <a:t>awesome_print</a:t>
            </a:r>
            <a:r>
              <a:rPr lang="en-US" sz="3200" dirty="0" smtClean="0"/>
              <a:t>’</a:t>
            </a:r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some_array</a:t>
            </a:r>
            <a:endParaRPr lang="en-US" sz="3200" dirty="0" smtClean="0"/>
          </a:p>
          <a:p>
            <a:r>
              <a:rPr lang="en-US" sz="3200" dirty="0" err="1"/>
              <a:t>a</a:t>
            </a:r>
            <a:r>
              <a:rPr lang="en-US" sz="3200" dirty="0" err="1" smtClean="0"/>
              <a:t>p</a:t>
            </a:r>
            <a:r>
              <a:rPr lang="en-US" sz="3200" dirty="0" smtClean="0"/>
              <a:t> </a:t>
            </a:r>
            <a:r>
              <a:rPr lang="en-US" sz="3200" dirty="0" err="1" smtClean="0"/>
              <a:t>some_hash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415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Th</a:t>
            </a:r>
            <a:r>
              <a:rPr lang="en-US" dirty="0" smtClean="0"/>
              <a:t>e IRB Alternative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9762" y="1822592"/>
            <a:ext cx="8741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Pry is a REPL (Read-</a:t>
            </a:r>
            <a:r>
              <a:rPr lang="en-US" sz="3200" dirty="0" err="1"/>
              <a:t>Eval</a:t>
            </a:r>
            <a:r>
              <a:rPr lang="en-US" sz="3200" dirty="0"/>
              <a:t>-Print-Loop) much like IRB but with 3 additional key features:</a:t>
            </a:r>
          </a:p>
          <a:p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Syntax Highlighting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Built in methods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 </a:t>
            </a:r>
            <a:r>
              <a:rPr lang="en-US" sz="3200" dirty="0" smtClean="0"/>
              <a:t>Debugger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Tabbed completion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4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Install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338" y="2145144"/>
            <a:ext cx="41749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</a:t>
            </a:r>
            <a:r>
              <a:rPr lang="en-US" sz="3200" dirty="0" smtClean="0"/>
              <a:t>em install pry</a:t>
            </a:r>
          </a:p>
          <a:p>
            <a:r>
              <a:rPr lang="en-US" sz="3200" dirty="0"/>
              <a:t>g</a:t>
            </a:r>
            <a:r>
              <a:rPr lang="en-US" sz="3200" dirty="0" smtClean="0"/>
              <a:t>em install pry-doc</a:t>
            </a:r>
          </a:p>
          <a:p>
            <a:r>
              <a:rPr lang="en-US" sz="3200" dirty="0" smtClean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r>
              <a:rPr lang="en-US" sz="3200" dirty="0" err="1"/>
              <a:t>r</a:t>
            </a:r>
            <a:r>
              <a:rPr lang="en-US" sz="3200" dirty="0" err="1" smtClean="0"/>
              <a:t>benv</a:t>
            </a:r>
            <a:r>
              <a:rPr lang="en-US" sz="3200" dirty="0" smtClean="0"/>
              <a:t> rehash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594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 – terminal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9772" y="1822592"/>
            <a:ext cx="6563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ls</a:t>
            </a:r>
            <a:r>
              <a:rPr lang="en-US" sz="3200" dirty="0" smtClean="0"/>
              <a:t>  (list methods) </a:t>
            </a:r>
          </a:p>
          <a:p>
            <a:r>
              <a:rPr lang="en-US" sz="3200" dirty="0" smtClean="0"/>
              <a:t>_   (the last output)</a:t>
            </a:r>
          </a:p>
          <a:p>
            <a:r>
              <a:rPr lang="en-US" sz="3200" dirty="0" smtClean="0"/>
              <a:t>?   (show-doc)</a:t>
            </a:r>
          </a:p>
          <a:p>
            <a:r>
              <a:rPr lang="en-US" sz="3200" dirty="0" smtClean="0"/>
              <a:t>.    (send command to bash)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at filename (displays the given file)</a:t>
            </a:r>
          </a:p>
          <a:p>
            <a:r>
              <a:rPr lang="en-US" sz="3200" dirty="0" err="1"/>
              <a:t>w</a:t>
            </a:r>
            <a:r>
              <a:rPr lang="en-US" sz="3200" dirty="0" err="1" smtClean="0"/>
              <a:t>tf</a:t>
            </a:r>
            <a:r>
              <a:rPr lang="en-US" sz="3200" dirty="0" smtClean="0"/>
              <a:t>? (</a:t>
            </a:r>
            <a:r>
              <a:rPr lang="en-US" sz="3200" dirty="0" err="1" smtClean="0"/>
              <a:t>wtf</a:t>
            </a:r>
            <a:r>
              <a:rPr lang="en-US" sz="3200" dirty="0" smtClean="0"/>
              <a:t>………)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1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1145" y="1732133"/>
            <a:ext cx="874798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gem install pry-</a:t>
            </a:r>
            <a:r>
              <a:rPr lang="en-US" sz="3200" dirty="0" err="1" smtClean="0"/>
              <a:t>byebug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/>
              <a:t>require "pry-</a:t>
            </a:r>
            <a:r>
              <a:rPr lang="en-US" sz="3200" dirty="0" err="1" smtClean="0"/>
              <a:t>byebug</a:t>
            </a:r>
            <a:r>
              <a:rPr lang="en-US" sz="3200" dirty="0" smtClean="0"/>
              <a:t>”</a:t>
            </a:r>
          </a:p>
          <a:p>
            <a:endParaRPr lang="en-US" sz="3200" dirty="0" smtClean="0"/>
          </a:p>
          <a:p>
            <a:r>
              <a:rPr lang="en-US" sz="3200" dirty="0"/>
              <a:t>T</a:t>
            </a:r>
            <a:r>
              <a:rPr lang="en-US" sz="3200" dirty="0" smtClean="0"/>
              <a:t>o </a:t>
            </a:r>
            <a:r>
              <a:rPr lang="en-US" sz="3200" dirty="0"/>
              <a:t>stop </a:t>
            </a:r>
            <a:r>
              <a:rPr lang="en-US" sz="3200" dirty="0" smtClean="0"/>
              <a:t>execution </a:t>
            </a:r>
            <a:r>
              <a:rPr lang="en-US" sz="3200" dirty="0"/>
              <a:t>and enter the </a:t>
            </a:r>
            <a:r>
              <a:rPr lang="en-US" sz="3200" dirty="0" smtClean="0"/>
              <a:t>REPL insert</a:t>
            </a:r>
            <a:endParaRPr lang="en-US" sz="3200" dirty="0"/>
          </a:p>
          <a:p>
            <a:r>
              <a:rPr lang="en-US" sz="3200" b="1" dirty="0" err="1" smtClean="0"/>
              <a:t>binding.pry</a:t>
            </a:r>
            <a:endParaRPr lang="en-US" sz="3200" b="1" dirty="0" smtClean="0"/>
          </a:p>
          <a:p>
            <a:r>
              <a:rPr lang="en-US" sz="3200" dirty="0"/>
              <a:t>a</a:t>
            </a:r>
            <a:r>
              <a:rPr lang="en-US" sz="3200" dirty="0" smtClean="0"/>
              <a:t>s a breakpoint at the spot you wish to examine.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31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pry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-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byebug</a:t>
            </a:r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 commands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063" y="1587333"/>
            <a:ext cx="82295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step</a:t>
            </a:r>
            <a:r>
              <a:rPr lang="en-US" dirty="0"/>
              <a:t>: Step execution into the next line or method. Takes an optional numeric argument to step multiple times.</a:t>
            </a:r>
          </a:p>
          <a:p>
            <a:endParaRPr lang="en-US" dirty="0"/>
          </a:p>
          <a:p>
            <a:r>
              <a:rPr lang="en-US" b="1" dirty="0"/>
              <a:t>next</a:t>
            </a:r>
            <a:r>
              <a:rPr lang="en-US" dirty="0"/>
              <a:t>: Step over to the next line within the same frame. Also takes an optional numeric argument to step multiple lines.</a:t>
            </a:r>
          </a:p>
          <a:p>
            <a:endParaRPr lang="en-US" dirty="0"/>
          </a:p>
          <a:p>
            <a:r>
              <a:rPr lang="en-US" b="1" dirty="0"/>
              <a:t>finish</a:t>
            </a:r>
            <a:r>
              <a:rPr lang="en-US" dirty="0"/>
              <a:t>: Execute until current stack frame returns.</a:t>
            </a:r>
          </a:p>
          <a:p>
            <a:endParaRPr lang="en-US" dirty="0"/>
          </a:p>
          <a:p>
            <a:r>
              <a:rPr lang="en-US" b="1" dirty="0"/>
              <a:t>continue</a:t>
            </a:r>
            <a:r>
              <a:rPr lang="en-US" dirty="0"/>
              <a:t>: Continue program execution and end the Pry session.</a:t>
            </a:r>
          </a:p>
          <a:p>
            <a:endParaRPr lang="en-US" dirty="0"/>
          </a:p>
          <a:p>
            <a:r>
              <a:rPr lang="en-US" b="1" dirty="0"/>
              <a:t>up</a:t>
            </a:r>
            <a:r>
              <a:rPr lang="en-US" dirty="0"/>
              <a:t>: Moves the stack frame up. Takes an optional numeric argument to move multiple frames.</a:t>
            </a:r>
          </a:p>
          <a:p>
            <a:endParaRPr lang="en-US" dirty="0"/>
          </a:p>
          <a:p>
            <a:r>
              <a:rPr lang="en-US" b="1" dirty="0"/>
              <a:t>down</a:t>
            </a:r>
            <a:r>
              <a:rPr lang="en-US" dirty="0"/>
              <a:t>: Moves the stack frame down. Takes an optional numeric argument to move multiple frames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PRY#show-doc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pry-show-doc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80" y="1534938"/>
            <a:ext cx="5283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2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09076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An instance of the Exception class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 raised exception will propagate through each method in the call stack until it is stopped or reaches the point where the program started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Exceptions can be </a:t>
            </a:r>
            <a:r>
              <a:rPr lang="en-US" sz="3200" b="1" dirty="0" smtClean="0"/>
              <a:t>Raised &amp;&amp; Rescued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5080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1200" dirty="0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Debugging </a:t>
            </a:r>
            <a:r>
              <a:rPr lang="en-US" sz="4400" b="1" kern="1200" dirty="0" err="1" smtClean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Wrapup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550" y="2996474"/>
            <a:ext cx="29862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12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7" y="1475760"/>
            <a:ext cx="5617579" cy="46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2821" y="1652565"/>
            <a:ext cx="5455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hlinkClick r:id="rId2"/>
              </a:rPr>
              <a:t>Pry Usage (youtube)</a:t>
            </a:r>
            <a:endParaRPr lang="en-US" sz="4800" dirty="0" smtClean="0"/>
          </a:p>
          <a:p>
            <a:r>
              <a:rPr lang="en-US" sz="4800" dirty="0" smtClean="0">
                <a:hlinkClick r:id="rId3"/>
              </a:rPr>
              <a:t>Replace IRB with PRY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658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064" y="1524144"/>
            <a:ext cx="8056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Don’t like debugging…</a:t>
            </a:r>
          </a:p>
          <a:p>
            <a:pPr algn="ctr"/>
            <a:r>
              <a:rPr lang="en-US" sz="4800" dirty="0" smtClean="0"/>
              <a:t> </a:t>
            </a:r>
          </a:p>
          <a:p>
            <a:pPr algn="ctr"/>
            <a:r>
              <a:rPr lang="en-US" sz="4800" dirty="0" smtClean="0"/>
              <a:t>A Strong test suite</a:t>
            </a:r>
          </a:p>
          <a:p>
            <a:pPr algn="ctr"/>
            <a:r>
              <a:rPr lang="en-US" sz="4800" dirty="0"/>
              <a:t>w</a:t>
            </a:r>
            <a:r>
              <a:rPr lang="en-US" sz="4800" dirty="0" smtClean="0"/>
              <a:t>ill greatly reduce the </a:t>
            </a:r>
          </a:p>
          <a:p>
            <a:pPr algn="ctr"/>
            <a:r>
              <a:rPr lang="en-US" sz="4800" dirty="0"/>
              <a:t>a</a:t>
            </a:r>
            <a:r>
              <a:rPr lang="en-US" sz="4800" dirty="0" smtClean="0"/>
              <a:t>mount of debugging </a:t>
            </a:r>
          </a:p>
          <a:p>
            <a:pPr algn="ctr"/>
            <a:r>
              <a:rPr lang="en-US" sz="4800" dirty="0"/>
              <a:t>y</a:t>
            </a:r>
            <a:r>
              <a:rPr lang="en-US" sz="4800" dirty="0" smtClean="0"/>
              <a:t>ou do. </a:t>
            </a:r>
          </a:p>
        </p:txBody>
      </p:sp>
    </p:spTree>
    <p:extLst>
      <p:ext uri="{BB962C8B-B14F-4D97-AF65-F5344CB8AC3E}">
        <p14:creationId xmlns:p14="http://schemas.microsoft.com/office/powerpoint/2010/main" val="122160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now…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308"/>
            <a:ext cx="9860270" cy="493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12" y="1514885"/>
            <a:ext cx="8229600" cy="4599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80% of your time as a </a:t>
            </a:r>
            <a:r>
              <a:rPr lang="en-US" dirty="0" err="1" smtClean="0"/>
              <a:t>dev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is spent READING CODE</a:t>
            </a:r>
          </a:p>
          <a:p>
            <a:endParaRPr lang="en-US" dirty="0" smtClean="0"/>
          </a:p>
          <a:p>
            <a:r>
              <a:rPr lang="en-US" dirty="0"/>
              <a:t>60% of </a:t>
            </a:r>
            <a:r>
              <a:rPr lang="en-US" dirty="0" smtClean="0"/>
              <a:t>that time 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spent </a:t>
            </a:r>
            <a:r>
              <a:rPr lang="en-US" dirty="0" smtClean="0"/>
              <a:t>DEBUGGING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Good Debugging skill is one of the things that will keep you sane in this job…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* All times estimated….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Ahhhhhhh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59" y="1340552"/>
            <a:ext cx="311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3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438" y="1073336"/>
            <a:ext cx="4094708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DEBUGGING:</a:t>
            </a:r>
            <a:r>
              <a:rPr lang="en-US" sz="3200" dirty="0" smtClean="0"/>
              <a:t> Any systematic approach undertaken in the understanding and elimination of a BUG.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23146" y="1387172"/>
            <a:ext cx="4950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BUG:</a:t>
            </a:r>
            <a:r>
              <a:rPr lang="en-US" sz="3200" dirty="0"/>
              <a:t> Whenever a program/system is not behaving the way we expect.</a:t>
            </a:r>
          </a:p>
          <a:p>
            <a:endParaRPr lang="en-US" sz="3200" dirty="0"/>
          </a:p>
        </p:txBody>
      </p:sp>
      <p:pic>
        <p:nvPicPr>
          <p:cNvPr id="9" name="Picture 8" descr="tumblr_lkmw0pUXba1qeegbeo1_r1_5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0" y="1337092"/>
            <a:ext cx="4223145" cy="2255160"/>
          </a:xfrm>
          <a:prstGeom prst="rect">
            <a:avLst/>
          </a:prstGeom>
        </p:spPr>
      </p:pic>
      <p:pic>
        <p:nvPicPr>
          <p:cNvPr id="10" name="Picture 9" descr="men-in-black-8_8-was-that-your-auntie_-1997-hd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2" y="3520620"/>
            <a:ext cx="4967260" cy="2688517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5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 Knowledge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1" y="1501406"/>
            <a:ext cx="86909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Debugging </a:t>
            </a:r>
            <a:r>
              <a:rPr lang="en-US" sz="3200" dirty="0"/>
              <a:t>is the process of figuring out the source of the error and fixing it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T</a:t>
            </a:r>
            <a:r>
              <a:rPr lang="en-US" sz="3200" dirty="0" smtClean="0"/>
              <a:t>hink </a:t>
            </a:r>
            <a:r>
              <a:rPr lang="en-US" sz="3200" dirty="0"/>
              <a:t>of it as the disconnect between </a:t>
            </a:r>
            <a:r>
              <a:rPr lang="en-US" sz="3200" dirty="0" smtClean="0"/>
              <a:t>your </a:t>
            </a:r>
            <a:r>
              <a:rPr lang="en-US" sz="3200" dirty="0"/>
              <a:t>assumptions and what the code is actually doing</a:t>
            </a:r>
            <a:r>
              <a:rPr lang="en-US" sz="32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It's a skill, so you'll need to practice </a:t>
            </a:r>
            <a:r>
              <a:rPr lang="en-US" sz="3200" dirty="0" smtClean="0"/>
              <a:t>it.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FYI: Helping peers </a:t>
            </a:r>
            <a:r>
              <a:rPr lang="en-US" sz="3200" dirty="0" smtClean="0"/>
              <a:t>== super great way to improve.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791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3" name="Picture 2" descr="fai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62" y="1361069"/>
            <a:ext cx="4892194" cy="45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2147533"/>
            <a:ext cx="8174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S</a:t>
            </a:r>
            <a:r>
              <a:rPr lang="en-US" sz="3000" dirty="0" smtClean="0"/>
              <a:t>tack </a:t>
            </a:r>
            <a:r>
              <a:rPr lang="en-US" sz="3000" dirty="0"/>
              <a:t>T</a:t>
            </a:r>
            <a:r>
              <a:rPr lang="en-US" sz="3000" dirty="0" smtClean="0"/>
              <a:t>race (aka </a:t>
            </a:r>
            <a:r>
              <a:rPr lang="en-US" sz="3000" dirty="0"/>
              <a:t>stack </a:t>
            </a:r>
            <a:r>
              <a:rPr lang="en-US" sz="3000" dirty="0" err="1"/>
              <a:t>backtrace</a:t>
            </a:r>
            <a:r>
              <a:rPr lang="en-US" sz="3000" dirty="0"/>
              <a:t> or stack </a:t>
            </a:r>
            <a:r>
              <a:rPr lang="en-US" sz="3000" dirty="0" err="1"/>
              <a:t>traceback</a:t>
            </a:r>
            <a:r>
              <a:rPr lang="en-US" sz="3000" dirty="0"/>
              <a:t>) is a report of the active stack frames </a:t>
            </a:r>
            <a:r>
              <a:rPr lang="en-US" sz="3000" dirty="0" smtClean="0"/>
              <a:t>upon error condition during a program’s execution. </a:t>
            </a: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We follow this path back to find the offending code segment and correct it.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30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" y="2706868"/>
            <a:ext cx="3011134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Ruby Exception Classes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HT- Debugging</a:t>
            </a:r>
            <a:endParaRPr lang="en-US" dirty="0"/>
          </a:p>
        </p:txBody>
      </p:sp>
      <p:pic>
        <p:nvPicPr>
          <p:cNvPr id="5" name="Picture 4" descr="ruby-exception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/>
          <a:stretch/>
        </p:blipFill>
        <p:spPr>
          <a:xfrm>
            <a:off x="4481737" y="-449362"/>
            <a:ext cx="5984577" cy="74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7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v Bootcamp">
  <a:themeElements>
    <a:clrScheme name="Dev Bootcamp">
      <a:dk1>
        <a:srgbClr val="000000"/>
      </a:dk1>
      <a:lt1>
        <a:srgbClr val="000000"/>
      </a:lt1>
      <a:dk2>
        <a:srgbClr val="000000"/>
      </a:dk2>
      <a:lt2>
        <a:srgbClr val="000000"/>
      </a:lt2>
      <a:accent1>
        <a:srgbClr val="F8F8F8"/>
      </a:accent1>
      <a:accent2>
        <a:srgbClr val="333333"/>
      </a:accent2>
      <a:accent3>
        <a:srgbClr val="7E7F80"/>
      </a:accent3>
      <a:accent4>
        <a:srgbClr val="EA4A3C"/>
      </a:accent4>
      <a:accent5>
        <a:srgbClr val="00A9B9"/>
      </a:accent5>
      <a:accent6>
        <a:srgbClr val="91AF3D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 Bootcamp.thmx</Template>
  <TotalTime>12193</TotalTime>
  <Words>836</Words>
  <Application>Microsoft Macintosh PowerPoint</Application>
  <PresentationFormat>On-screen Show (4:3)</PresentationFormat>
  <Paragraphs>193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Dev Bootcamp</vt:lpstr>
      <vt:lpstr>Debugging </vt:lpstr>
      <vt:lpstr>Topics Covered</vt:lpstr>
      <vt:lpstr>History</vt:lpstr>
      <vt:lpstr>Why you care</vt:lpstr>
      <vt:lpstr>Definitions:</vt:lpstr>
      <vt:lpstr>Gen Knowledge</vt:lpstr>
      <vt:lpstr>Error Messages</vt:lpstr>
      <vt:lpstr>Stack Trace</vt:lpstr>
      <vt:lpstr>Ruby Exception Classes</vt:lpstr>
      <vt:lpstr>Error Messages</vt:lpstr>
      <vt:lpstr>Error Messages</vt:lpstr>
      <vt:lpstr>Error Messages</vt:lpstr>
      <vt:lpstr>Error Messages</vt:lpstr>
      <vt:lpstr>Errors are your friends!</vt:lpstr>
      <vt:lpstr>Debugging Workflow</vt:lpstr>
      <vt:lpstr>Strategies</vt:lpstr>
      <vt:lpstr>Debugging “inline”</vt:lpstr>
      <vt:lpstr>Debugging “inline”</vt:lpstr>
      <vt:lpstr>Debugging “inline”</vt:lpstr>
      <vt:lpstr>Tools</vt:lpstr>
      <vt:lpstr>awesome_print</vt:lpstr>
      <vt:lpstr>PRY – The IRB Alternative</vt:lpstr>
      <vt:lpstr>PRY – Install</vt:lpstr>
      <vt:lpstr>PRY – terminal commands</vt:lpstr>
      <vt:lpstr>pry-byebug</vt:lpstr>
      <vt:lpstr>pry-byebug commands</vt:lpstr>
      <vt:lpstr>PRY#show-doc</vt:lpstr>
      <vt:lpstr>Exceptions</vt:lpstr>
      <vt:lpstr>Debugging Wrapup</vt:lpstr>
      <vt:lpstr>Sweet Links</vt:lpstr>
      <vt:lpstr>Final Thought</vt:lpstr>
      <vt:lpstr>What now…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 Ihringer</dc:creator>
  <cp:lastModifiedBy>tom Green</cp:lastModifiedBy>
  <cp:revision>150</cp:revision>
  <dcterms:created xsi:type="dcterms:W3CDTF">2014-01-28T03:04:51Z</dcterms:created>
  <dcterms:modified xsi:type="dcterms:W3CDTF">2015-08-26T14:48:29Z</dcterms:modified>
</cp:coreProperties>
</file>